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56" r:id="rId2"/>
    <p:sldId id="265" r:id="rId3"/>
    <p:sldId id="257" r:id="rId4"/>
    <p:sldId id="258" r:id="rId5"/>
    <p:sldId id="259" r:id="rId6"/>
    <p:sldId id="260" r:id="rId7"/>
    <p:sldId id="262" r:id="rId8"/>
    <p:sldId id="266" r:id="rId9"/>
    <p:sldId id="267" r:id="rId10"/>
    <p:sldId id="268" r:id="rId11"/>
    <p:sldId id="269" r:id="rId12"/>
    <p:sldId id="270" r:id="rId13"/>
    <p:sldId id="271" r:id="rId14"/>
    <p:sldId id="272" r:id="rId15"/>
    <p:sldId id="273" r:id="rId16"/>
    <p:sldId id="274" r:id="rId17"/>
    <p:sldId id="275" r:id="rId18"/>
    <p:sldId id="276" r:id="rId19"/>
    <p:sldId id="277" r:id="rId20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06" d="100"/>
          <a:sy n="106" d="100"/>
        </p:scale>
        <p:origin x="-120" y="64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03D620-7250-44B6-85EF-21DC5ED43374}" type="datetimeFigureOut">
              <a:rPr lang="pl-PL" smtClean="0"/>
              <a:pPr/>
              <a:t>2015-06-14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FF6A3E-483F-4677-9B42-41EC3F9A8CF1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FF6A3E-483F-4677-9B42-41EC3F9A8CF1}" type="slidenum">
              <a:rPr lang="pl-PL" smtClean="0"/>
              <a:pPr/>
              <a:t>1</a:t>
            </a:fld>
            <a:endParaRPr lang="pl-PL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FF6A3E-483F-4677-9B42-41EC3F9A8CF1}" type="slidenum">
              <a:rPr lang="pl-PL" smtClean="0"/>
              <a:pPr/>
              <a:t>10</a:t>
            </a:fld>
            <a:endParaRPr lang="pl-PL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FF6A3E-483F-4677-9B42-41EC3F9A8CF1}" type="slidenum">
              <a:rPr lang="pl-PL" smtClean="0"/>
              <a:pPr/>
              <a:t>11</a:t>
            </a:fld>
            <a:endParaRPr lang="pl-PL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FF6A3E-483F-4677-9B42-41EC3F9A8CF1}" type="slidenum">
              <a:rPr lang="pl-PL" smtClean="0"/>
              <a:pPr/>
              <a:t>12</a:t>
            </a:fld>
            <a:endParaRPr lang="pl-PL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FF6A3E-483F-4677-9B42-41EC3F9A8CF1}" type="slidenum">
              <a:rPr lang="pl-PL" smtClean="0"/>
              <a:pPr/>
              <a:t>13</a:t>
            </a:fld>
            <a:endParaRPr lang="pl-PL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FF6A3E-483F-4677-9B42-41EC3F9A8CF1}" type="slidenum">
              <a:rPr lang="pl-PL" smtClean="0"/>
              <a:pPr/>
              <a:t>14</a:t>
            </a:fld>
            <a:endParaRPr lang="pl-PL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FF6A3E-483F-4677-9B42-41EC3F9A8CF1}" type="slidenum">
              <a:rPr lang="pl-PL" smtClean="0"/>
              <a:pPr/>
              <a:t>15</a:t>
            </a:fld>
            <a:endParaRPr lang="pl-PL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FF6A3E-483F-4677-9B42-41EC3F9A8CF1}" type="slidenum">
              <a:rPr lang="pl-PL" smtClean="0"/>
              <a:pPr/>
              <a:t>16</a:t>
            </a:fld>
            <a:endParaRPr lang="pl-PL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FF6A3E-483F-4677-9B42-41EC3F9A8CF1}" type="slidenum">
              <a:rPr lang="pl-PL" smtClean="0"/>
              <a:pPr/>
              <a:t>17</a:t>
            </a:fld>
            <a:endParaRPr lang="pl-PL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FF6A3E-483F-4677-9B42-41EC3F9A8CF1}" type="slidenum">
              <a:rPr lang="pl-PL" smtClean="0"/>
              <a:pPr/>
              <a:t>18</a:t>
            </a:fld>
            <a:endParaRPr lang="pl-PL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FF6A3E-483F-4677-9B42-41EC3F9A8CF1}" type="slidenum">
              <a:rPr lang="pl-PL" smtClean="0"/>
              <a:pPr/>
              <a:t>19</a:t>
            </a:fld>
            <a:endParaRPr lang="pl-PL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FF6A3E-483F-4677-9B42-41EC3F9A8CF1}" type="slidenum">
              <a:rPr lang="pl-PL" smtClean="0"/>
              <a:pPr/>
              <a:t>2</a:t>
            </a:fld>
            <a:endParaRPr lang="pl-PL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FF6A3E-483F-4677-9B42-41EC3F9A8CF1}" type="slidenum">
              <a:rPr lang="pl-PL" smtClean="0"/>
              <a:pPr/>
              <a:t>3</a:t>
            </a:fld>
            <a:endParaRPr lang="pl-PL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FF6A3E-483F-4677-9B42-41EC3F9A8CF1}" type="slidenum">
              <a:rPr lang="pl-PL" smtClean="0"/>
              <a:pPr/>
              <a:t>4</a:t>
            </a:fld>
            <a:endParaRPr lang="pl-PL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FF6A3E-483F-4677-9B42-41EC3F9A8CF1}" type="slidenum">
              <a:rPr lang="pl-PL" smtClean="0"/>
              <a:pPr/>
              <a:t>5</a:t>
            </a:fld>
            <a:endParaRPr lang="pl-PL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FF6A3E-483F-4677-9B42-41EC3F9A8CF1}" type="slidenum">
              <a:rPr lang="pl-PL" smtClean="0"/>
              <a:pPr/>
              <a:t>6</a:t>
            </a:fld>
            <a:endParaRPr lang="pl-PL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FF6A3E-483F-4677-9B42-41EC3F9A8CF1}" type="slidenum">
              <a:rPr lang="pl-PL" smtClean="0"/>
              <a:pPr/>
              <a:t>7</a:t>
            </a:fld>
            <a:endParaRPr lang="pl-PL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FF6A3E-483F-4677-9B42-41EC3F9A8CF1}" type="slidenum">
              <a:rPr lang="pl-PL" smtClean="0"/>
              <a:pPr/>
              <a:t>8</a:t>
            </a:fld>
            <a:endParaRPr lang="pl-PL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FF6A3E-483F-4677-9B42-41EC3F9A8CF1}" type="slidenum">
              <a:rPr lang="pl-PL" smtClean="0"/>
              <a:pPr/>
              <a:t>9</a:t>
            </a:fld>
            <a:endParaRPr lang="pl-PL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D65DB-CDEA-4923-8D4B-CD64BDCB01A6}" type="datetimeFigureOut">
              <a:rPr lang="pl-PL" smtClean="0"/>
              <a:pPr/>
              <a:t>2015-06-14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A3086-D9E8-4181-8E8B-4D5391A6689A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D65DB-CDEA-4923-8D4B-CD64BDCB01A6}" type="datetimeFigureOut">
              <a:rPr lang="pl-PL" smtClean="0"/>
              <a:pPr/>
              <a:t>2015-06-14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A3086-D9E8-4181-8E8B-4D5391A6689A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D65DB-CDEA-4923-8D4B-CD64BDCB01A6}" type="datetimeFigureOut">
              <a:rPr lang="pl-PL" smtClean="0"/>
              <a:pPr/>
              <a:t>2015-06-14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A3086-D9E8-4181-8E8B-4D5391A6689A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D65DB-CDEA-4923-8D4B-CD64BDCB01A6}" type="datetimeFigureOut">
              <a:rPr lang="pl-PL" smtClean="0"/>
              <a:pPr/>
              <a:t>2015-06-14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A3086-D9E8-4181-8E8B-4D5391A6689A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D65DB-CDEA-4923-8D4B-CD64BDCB01A6}" type="datetimeFigureOut">
              <a:rPr lang="pl-PL" smtClean="0"/>
              <a:pPr/>
              <a:t>2015-06-14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A3086-D9E8-4181-8E8B-4D5391A6689A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D65DB-CDEA-4923-8D4B-CD64BDCB01A6}" type="datetimeFigureOut">
              <a:rPr lang="pl-PL" smtClean="0"/>
              <a:pPr/>
              <a:t>2015-06-14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A3086-D9E8-4181-8E8B-4D5391A6689A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D65DB-CDEA-4923-8D4B-CD64BDCB01A6}" type="datetimeFigureOut">
              <a:rPr lang="pl-PL" smtClean="0"/>
              <a:pPr/>
              <a:t>2015-06-14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A3086-D9E8-4181-8E8B-4D5391A6689A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D65DB-CDEA-4923-8D4B-CD64BDCB01A6}" type="datetimeFigureOut">
              <a:rPr lang="pl-PL" smtClean="0"/>
              <a:pPr/>
              <a:t>2015-06-14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A3086-D9E8-4181-8E8B-4D5391A6689A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D65DB-CDEA-4923-8D4B-CD64BDCB01A6}" type="datetimeFigureOut">
              <a:rPr lang="pl-PL" smtClean="0"/>
              <a:pPr/>
              <a:t>2015-06-14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A3086-D9E8-4181-8E8B-4D5391A6689A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D65DB-CDEA-4923-8D4B-CD64BDCB01A6}" type="datetimeFigureOut">
              <a:rPr lang="pl-PL" smtClean="0"/>
              <a:pPr/>
              <a:t>2015-06-14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A3086-D9E8-4181-8E8B-4D5391A6689A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D65DB-CDEA-4923-8D4B-CD64BDCB01A6}" type="datetimeFigureOut">
              <a:rPr lang="pl-PL" smtClean="0"/>
              <a:pPr/>
              <a:t>2015-06-14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A3086-D9E8-4181-8E8B-4D5391A6689A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7D65DB-CDEA-4923-8D4B-CD64BDCB01A6}" type="datetimeFigureOut">
              <a:rPr lang="pl-PL" smtClean="0"/>
              <a:pPr/>
              <a:t>2015-06-14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0A3086-D9E8-4181-8E8B-4D5391A6689A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l-PL" sz="3200" dirty="0" smtClean="0"/>
              <a:t/>
            </a:r>
            <a:br>
              <a:rPr lang="pl-PL" sz="3200" dirty="0" smtClean="0"/>
            </a:br>
            <a:r>
              <a:rPr lang="pl-PL" sz="3200" dirty="0"/>
              <a:t/>
            </a:r>
            <a:br>
              <a:rPr lang="pl-PL" sz="3200" dirty="0"/>
            </a:br>
            <a:r>
              <a:rPr lang="pl-PL" sz="3200" b="1" dirty="0" smtClean="0"/>
              <a:t>WSPÓŁPRACA ZAGRANICZNA SZKOŁY PODSTAWOWEJ IM. KAWALERÓW ORDERU UŚMIECHU W STOŁECZNEJ</a:t>
            </a:r>
            <a:r>
              <a:rPr lang="pl-PL" sz="3200" b="1" dirty="0"/>
              <a:t> </a:t>
            </a:r>
            <a:r>
              <a:rPr lang="pl-PL" sz="3200" b="1" dirty="0" smtClean="0"/>
              <a:t>                                    W LATACH 2011 – 2015</a:t>
            </a:r>
            <a:r>
              <a:rPr lang="pl-PL" sz="3200" dirty="0" smtClean="0"/>
              <a:t/>
            </a:r>
            <a:br>
              <a:rPr lang="pl-PL" sz="3200" dirty="0" smtClean="0"/>
            </a:br>
            <a:endParaRPr lang="pl-PL" sz="3200" dirty="0"/>
          </a:p>
        </p:txBody>
      </p:sp>
      <p:pic>
        <p:nvPicPr>
          <p:cNvPr id="4" name="Symbol zastępczy zawartości 3" descr="sp Stoleczna.pn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547664" y="2780928"/>
            <a:ext cx="6096000" cy="298132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l-PL" sz="3600" b="1" dirty="0" smtClean="0"/>
              <a:t>MIĘDZYNARODOWA KONFERENCJA                 NA ŁOTWIE, 2014</a:t>
            </a:r>
            <a:endParaRPr lang="pl-PL" sz="3600" b="1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/>
        <p:txBody>
          <a:bodyPr>
            <a:normAutofit fontScale="70000" lnSpcReduction="20000"/>
          </a:bodyPr>
          <a:lstStyle/>
          <a:p>
            <a:pPr lvl="0">
              <a:buNone/>
            </a:pPr>
            <a:r>
              <a:rPr lang="pl-PL" b="1" dirty="0" smtClean="0"/>
              <a:t>	W </a:t>
            </a:r>
            <a:r>
              <a:rPr lang="pl-PL" b="1" dirty="0"/>
              <a:t>kwietniu 2014 r. nauczycielka języka angielskiego wzięła udział w międzynarodowej konferencji na Łotwie. Tematem spotkania była wymiana doświadczeń oraz nawiązanie planów współpracy </a:t>
            </a:r>
            <a:r>
              <a:rPr lang="pl-PL" b="1" dirty="0" smtClean="0"/>
              <a:t>          w </a:t>
            </a:r>
            <a:r>
              <a:rPr lang="pl-PL" b="1" dirty="0"/>
              <a:t>roku 2015. </a:t>
            </a:r>
          </a:p>
          <a:p>
            <a:pPr>
              <a:buNone/>
            </a:pPr>
            <a:r>
              <a:rPr lang="pl-PL" b="1" dirty="0" smtClean="0"/>
              <a:t>	Podjęto </a:t>
            </a:r>
            <a:r>
              <a:rPr lang="pl-PL" b="1" dirty="0"/>
              <a:t>rozmowy dotyczące :</a:t>
            </a:r>
          </a:p>
          <a:p>
            <a:pPr>
              <a:buNone/>
            </a:pPr>
            <a:r>
              <a:rPr lang="pl-PL" b="1" dirty="0" smtClean="0"/>
              <a:t>	zaproszenia do </a:t>
            </a:r>
            <a:r>
              <a:rPr lang="pl-PL" b="1" dirty="0"/>
              <a:t>Stołecznej byłego burmistrza </a:t>
            </a:r>
            <a:r>
              <a:rPr lang="pl-PL" b="1" dirty="0" err="1"/>
              <a:t>Marsaskali</a:t>
            </a:r>
            <a:r>
              <a:rPr lang="pl-PL" b="1" dirty="0"/>
              <a:t> </a:t>
            </a:r>
            <a:r>
              <a:rPr lang="pl-PL" b="1" dirty="0" smtClean="0"/>
              <a:t>na </a:t>
            </a:r>
            <a:r>
              <a:rPr lang="pl-PL" b="1" dirty="0"/>
              <a:t>Malcie </a:t>
            </a:r>
            <a:r>
              <a:rPr lang="pl-PL" b="1" dirty="0" smtClean="0"/>
              <a:t>oraz </a:t>
            </a:r>
            <a:r>
              <a:rPr lang="pl-PL" b="1" dirty="0"/>
              <a:t>przyjęto propozycję wzięcia udziału w obozie </a:t>
            </a:r>
            <a:r>
              <a:rPr lang="pl-PL" b="1" dirty="0" smtClean="0"/>
              <a:t>sportowym dla </a:t>
            </a:r>
            <a:r>
              <a:rPr lang="pl-PL" b="1" dirty="0"/>
              <a:t>uczniów w wieku 11 -14 lat organizowanym </a:t>
            </a:r>
            <a:r>
              <a:rPr lang="pl-PL" b="1" dirty="0" smtClean="0"/>
              <a:t>w Belgii.                           </a:t>
            </a:r>
            <a:endParaRPr lang="pl-PL" b="1" dirty="0"/>
          </a:p>
          <a:p>
            <a:endParaRPr lang="pl-PL" dirty="0"/>
          </a:p>
        </p:txBody>
      </p:sp>
      <p:pic>
        <p:nvPicPr>
          <p:cNvPr id="36865" name="Picture 1" descr="C:\Users\Anna\Desktop\STOLECZNA\Stoleczna 2013 14\Szkoła Sigulda\P4261137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4048" y="3933056"/>
            <a:ext cx="2952328" cy="2214246"/>
          </a:xfrm>
          <a:prstGeom prst="rect">
            <a:avLst/>
          </a:prstGeom>
          <a:noFill/>
        </p:spPr>
      </p:pic>
      <p:pic>
        <p:nvPicPr>
          <p:cNvPr id="36866" name="Picture 2" descr="C:\Users\Anna\Desktop\STOLECZNA\Stoleczna 2013 14\Szkoła Sigulda\P426116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4048" y="1484784"/>
            <a:ext cx="2880320" cy="216024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l-PL" sz="3600" b="1" dirty="0" smtClean="0"/>
              <a:t>NAUCZYCIELE Z MALTY</a:t>
            </a:r>
            <a:br>
              <a:rPr lang="pl-PL" sz="3600" b="1" dirty="0" smtClean="0"/>
            </a:br>
            <a:r>
              <a:rPr lang="pl-PL" sz="3600" b="1" dirty="0" smtClean="0"/>
              <a:t>MAJ 2014</a:t>
            </a:r>
            <a:endParaRPr lang="pl-PL" sz="3600" b="1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pl-PL" sz="2000" b="1" dirty="0" smtClean="0"/>
              <a:t>	Niecodziennych </a:t>
            </a:r>
            <a:r>
              <a:rPr lang="pl-PL" sz="2000" b="1" dirty="0"/>
              <a:t>gości miała Szkoła Podstawowa im. Kawalerów Orderu Uśmiechu                       w Stołecznej.  30 maja 2014 r. odwiedziła nas grupa czterech nauczycieli ze Szkoły Podstawowej im. Świętego </a:t>
            </a:r>
            <a:r>
              <a:rPr lang="pl-PL" sz="2000" b="1" dirty="0" smtClean="0"/>
              <a:t>Tomasza </a:t>
            </a:r>
            <a:r>
              <a:rPr lang="pl-PL" sz="2000" b="1" dirty="0"/>
              <a:t>Mora z </a:t>
            </a:r>
            <a:r>
              <a:rPr lang="pl-PL" sz="2000" b="1" dirty="0" err="1"/>
              <a:t>Marsaskali</a:t>
            </a:r>
            <a:r>
              <a:rPr lang="pl-PL" sz="2000" b="1" dirty="0"/>
              <a:t> </a:t>
            </a:r>
            <a:r>
              <a:rPr lang="pl-PL" sz="2000" b="1" dirty="0" smtClean="0"/>
              <a:t>           na </a:t>
            </a:r>
            <a:r>
              <a:rPr lang="pl-PL" sz="2000" b="1" dirty="0"/>
              <a:t>Malcie. </a:t>
            </a:r>
          </a:p>
          <a:p>
            <a:endParaRPr lang="pl-PL" dirty="0"/>
          </a:p>
        </p:txBody>
      </p:sp>
      <p:pic>
        <p:nvPicPr>
          <p:cNvPr id="37890" name="Picture 2" descr="C:\Users\Anna\Desktop\STOLECZNA\Stoleczna 2013 14\Nauczyciele z Malty\Malta małe\P5301763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484784"/>
            <a:ext cx="4038600" cy="3028950"/>
          </a:xfrm>
          <a:prstGeom prst="rect">
            <a:avLst/>
          </a:prstGeom>
          <a:noFill/>
        </p:spPr>
      </p:pic>
      <p:pic>
        <p:nvPicPr>
          <p:cNvPr id="37891" name="Picture 3" descr="C:\Users\Anna\Desktop\STOLECZNA\Stoleczna 2013 14\Nauczyciele z Malty\Malta małe\P530178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83768" y="4437112"/>
            <a:ext cx="2880320" cy="216024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l-PL" sz="3600" b="1" dirty="0" smtClean="0"/>
              <a:t>WYJAZD DO HOLANDII</a:t>
            </a:r>
            <a:br>
              <a:rPr lang="pl-PL" sz="3600" b="1" dirty="0" smtClean="0"/>
            </a:br>
            <a:r>
              <a:rPr lang="pl-PL" sz="3600" b="1" dirty="0" smtClean="0"/>
              <a:t>WRZESIEŃ 2014</a:t>
            </a:r>
            <a:endParaRPr lang="pl-PL" sz="3600" b="1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pl-PL" sz="2000" b="1" dirty="0" smtClean="0"/>
              <a:t>	Dwie uczennice klasy VI pojechały na biegi (</a:t>
            </a:r>
            <a:r>
              <a:rPr lang="pl-PL" sz="2000" b="1" dirty="0" err="1" smtClean="0"/>
              <a:t>Marathon</a:t>
            </a:r>
            <a:r>
              <a:rPr lang="pl-PL" sz="2000" b="1" dirty="0" smtClean="0"/>
              <a:t> </a:t>
            </a:r>
            <a:r>
              <a:rPr lang="pl-PL" sz="2000" b="1" dirty="0" err="1" smtClean="0"/>
              <a:t>Meerssen</a:t>
            </a:r>
            <a:r>
              <a:rPr lang="pl-PL" sz="2000" b="1" dirty="0" smtClean="0"/>
              <a:t>) organizowane corocznie w Holandii. Spotkały się tam z dziewczętami, które były gośćmi w naszej szkole                     w styczniu 2014 r.</a:t>
            </a:r>
            <a:endParaRPr lang="pl-PL" sz="2000" b="1" dirty="0"/>
          </a:p>
        </p:txBody>
      </p:sp>
      <p:pic>
        <p:nvPicPr>
          <p:cNvPr id="38914" name="Picture 2" descr="C:\Users\Anna\Desktop\STOŁECZNA 201415\Meerssen 2014\IMAG0032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199" y="2655561"/>
            <a:ext cx="5025903" cy="300568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3600" b="1" dirty="0" smtClean="0"/>
              <a:t>GOŚĆ Z ANGLII</a:t>
            </a:r>
            <a:endParaRPr lang="pl-PL" sz="3600" b="1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/>
        <p:txBody>
          <a:bodyPr>
            <a:normAutofit fontScale="70000" lnSpcReduction="20000"/>
          </a:bodyPr>
          <a:lstStyle/>
          <a:p>
            <a:pPr>
              <a:buNone/>
            </a:pPr>
            <a:r>
              <a:rPr lang="pl-PL" b="1" dirty="0" smtClean="0"/>
              <a:t>	19.02.2015 r. gościliśmy Pana Malcolma </a:t>
            </a:r>
            <a:r>
              <a:rPr lang="pl-PL" b="1" dirty="0" err="1" smtClean="0"/>
              <a:t>Browne</a:t>
            </a:r>
            <a:r>
              <a:rPr lang="pl-PL" b="1" dirty="0"/>
              <a:t> </a:t>
            </a:r>
            <a:r>
              <a:rPr lang="pl-PL" b="1" dirty="0" smtClean="0"/>
              <a:t>z Anglii.</a:t>
            </a:r>
          </a:p>
          <a:p>
            <a:pPr>
              <a:buNone/>
            </a:pPr>
            <a:r>
              <a:rPr lang="pl-PL" b="1" dirty="0" smtClean="0"/>
              <a:t>	W </a:t>
            </a:r>
            <a:r>
              <a:rPr lang="pl-PL" b="1" dirty="0"/>
              <a:t>czasie spotkania udzielał praktycznych wskazówek dotyczących nauki języka obcego </a:t>
            </a:r>
            <a:r>
              <a:rPr lang="pl-PL" b="1" dirty="0" smtClean="0"/>
              <a:t> i mówił o możliwościach</a:t>
            </a:r>
            <a:r>
              <a:rPr lang="pl-PL" b="1" dirty="0"/>
              <a:t>, jakie daje znajomość języka obcego, </a:t>
            </a:r>
            <a:r>
              <a:rPr lang="pl-PL" b="1" dirty="0" smtClean="0"/>
              <a:t>           a </a:t>
            </a:r>
            <a:r>
              <a:rPr lang="pl-PL" b="1" dirty="0"/>
              <a:t>zwłaszcza języka angielskiego. Pan Malcolm </a:t>
            </a:r>
            <a:r>
              <a:rPr lang="pl-PL" b="1" dirty="0" err="1"/>
              <a:t>Heygrave-Browne</a:t>
            </a:r>
            <a:r>
              <a:rPr lang="pl-PL" b="1" dirty="0"/>
              <a:t> rozmawiał </a:t>
            </a:r>
            <a:r>
              <a:rPr lang="pl-PL" b="1" dirty="0" smtClean="0"/>
              <a:t>z </a:t>
            </a:r>
            <a:r>
              <a:rPr lang="pl-PL" b="1" dirty="0"/>
              <a:t>uczniami, pytał o ich motywację do nauki języka angielskiego, pytał o plany na przyszłość. Obiecał przyjechać ponownie do naszej szkoły jeszcze przed rozdaniem </a:t>
            </a:r>
            <a:r>
              <a:rPr lang="pl-PL" b="1" dirty="0" smtClean="0"/>
              <a:t>świadectw w </a:t>
            </a:r>
            <a:r>
              <a:rPr lang="pl-PL" b="1" dirty="0"/>
              <a:t>tym roku szkolnym.</a:t>
            </a:r>
          </a:p>
        </p:txBody>
      </p:sp>
      <p:pic>
        <p:nvPicPr>
          <p:cNvPr id="39938" name="Picture 2" descr="C:\Users\Anna\Desktop\STOŁECZNA 201415\Gosc z Anglii Malcolm II2015\Gosc z Anglii 2015\P2192009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4048" y="1412776"/>
            <a:ext cx="2880320" cy="2160240"/>
          </a:xfrm>
          <a:prstGeom prst="rect">
            <a:avLst/>
          </a:prstGeom>
          <a:noFill/>
        </p:spPr>
      </p:pic>
      <p:pic>
        <p:nvPicPr>
          <p:cNvPr id="39939" name="Picture 3" descr="C:\Users\Anna\Desktop\STOŁECZNA 201415\Gosc z Anglii Malcolm II2015\Gosc z Anglii 2015\P219202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016" y="3861048"/>
            <a:ext cx="3635896" cy="272692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3600" b="1" dirty="0" smtClean="0"/>
              <a:t>WARSZTATY MIĘDZYNARODOWE</a:t>
            </a:r>
            <a:endParaRPr lang="pl-PL" sz="3600" b="1" dirty="0"/>
          </a:p>
        </p:txBody>
      </p:sp>
      <p:sp>
        <p:nvSpPr>
          <p:cNvPr id="6" name="Symbol zastępczy tekstu 5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1101799"/>
          </a:xfrm>
        </p:spPr>
        <p:txBody>
          <a:bodyPr>
            <a:normAutofit fontScale="62500" lnSpcReduction="20000"/>
          </a:bodyPr>
          <a:lstStyle/>
          <a:p>
            <a:r>
              <a:rPr lang="pl-PL" dirty="0" smtClean="0"/>
              <a:t>20.02.2015 r. otwarcie wystawy Pana Macieja Ostrowskiego pt. „Zabytki Chojny” w punkcie Informacji Turystycznej w Chojnie.                                W otwarciu wzięli udział uczniowie naszej szkoły. </a:t>
            </a:r>
            <a:endParaRPr lang="pl-PL" dirty="0"/>
          </a:p>
        </p:txBody>
      </p:sp>
      <p:sp>
        <p:nvSpPr>
          <p:cNvPr id="8" name="Symbol zastępczy tekstu 7"/>
          <p:cNvSpPr>
            <a:spLocks noGrp="1"/>
          </p:cNvSpPr>
          <p:nvPr>
            <p:ph type="body" sz="quarter" idx="3"/>
          </p:nvPr>
        </p:nvSpPr>
        <p:spPr>
          <a:xfrm>
            <a:off x="4645025" y="1535112"/>
            <a:ext cx="4041775" cy="1173807"/>
          </a:xfrm>
        </p:spPr>
        <p:txBody>
          <a:bodyPr>
            <a:normAutofit fontScale="70000" lnSpcReduction="20000"/>
          </a:bodyPr>
          <a:lstStyle/>
          <a:p>
            <a:r>
              <a:rPr lang="pl-PL" dirty="0" smtClean="0"/>
              <a:t>Udział naszych </a:t>
            </a:r>
            <a:r>
              <a:rPr lang="pl-PL" dirty="0" err="1" smtClean="0"/>
              <a:t>ucznióww</a:t>
            </a:r>
            <a:r>
              <a:rPr lang="pl-PL" dirty="0" smtClean="0"/>
              <a:t> warsztatach pt.: "Zabytki chojeńskie w przeszłości                                          i współcześnie" oraz "Konserwacja zabytków </a:t>
            </a:r>
            <a:r>
              <a:rPr lang="pl-PL" dirty="0" err="1" smtClean="0"/>
              <a:t>Sherborne</a:t>
            </a:r>
            <a:r>
              <a:rPr lang="pl-PL" dirty="0" smtClean="0"/>
              <a:t> - dziedzictwo zachowane". </a:t>
            </a:r>
          </a:p>
          <a:p>
            <a:endParaRPr lang="pl-PL" dirty="0"/>
          </a:p>
        </p:txBody>
      </p:sp>
      <p:pic>
        <p:nvPicPr>
          <p:cNvPr id="1026" name="Picture 2" descr="C:\Users\Anna\Desktop\STOŁECZNA 201415\Gosc z Anglii Malcolm II2015\Gosc z Anglii 2015\P2202050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2780928"/>
            <a:ext cx="2458616" cy="1843962"/>
          </a:xfrm>
          <a:prstGeom prst="rect">
            <a:avLst/>
          </a:prstGeom>
          <a:noFill/>
        </p:spPr>
      </p:pic>
      <p:pic>
        <p:nvPicPr>
          <p:cNvPr id="1027" name="Picture 3" descr="C:\Users\Anna\Desktop\STOŁECZNA 201415\Gosc z Anglii Malcolm II2015\Gosc z Anglii 2015\P220204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75656" y="4437112"/>
            <a:ext cx="2688298" cy="2016224"/>
          </a:xfrm>
          <a:prstGeom prst="rect">
            <a:avLst/>
          </a:prstGeom>
          <a:noFill/>
        </p:spPr>
      </p:pic>
      <p:pic>
        <p:nvPicPr>
          <p:cNvPr id="1028" name="Picture 4" descr="C:\Users\Anna\Desktop\STOŁECZNA 201415\Gosc z Anglii Malcolm II2015\Gosc z Anglii 2015\P2212110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5025" y="2793603"/>
            <a:ext cx="2735287" cy="2051465"/>
          </a:xfrm>
          <a:prstGeom prst="rect">
            <a:avLst/>
          </a:prstGeom>
          <a:noFill/>
        </p:spPr>
      </p:pic>
      <p:pic>
        <p:nvPicPr>
          <p:cNvPr id="1029" name="Picture 5" descr="C:\Users\Anna\Desktop\STOŁECZNA 201415\Gosc z Anglii Malcolm II2015\Gosc z Anglii 2015\P221212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24128" y="4365104"/>
            <a:ext cx="2920029" cy="219002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l-PL" sz="3600" b="1" dirty="0" smtClean="0"/>
              <a:t>SPOTKANIE EDUKACYJNE W TURCJI</a:t>
            </a:r>
            <a:br>
              <a:rPr lang="pl-PL" sz="3600" b="1" dirty="0" smtClean="0"/>
            </a:br>
            <a:r>
              <a:rPr lang="pl-PL" sz="3600" b="1" dirty="0" smtClean="0"/>
              <a:t>IV 2015</a:t>
            </a:r>
            <a:endParaRPr lang="pl-PL" sz="3600" b="1" dirty="0"/>
          </a:p>
        </p:txBody>
      </p:sp>
      <p:sp>
        <p:nvSpPr>
          <p:cNvPr id="6" name="Symbol zastępczy tekstu 5"/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r>
              <a:rPr lang="pl-PL" sz="2000" dirty="0" smtClean="0"/>
              <a:t>Spotkanie partnerów projektu „Health </a:t>
            </a:r>
            <a:r>
              <a:rPr lang="pl-PL" sz="2000" dirty="0" err="1" smtClean="0"/>
              <a:t>education</a:t>
            </a:r>
            <a:r>
              <a:rPr lang="pl-PL" sz="2000" dirty="0" smtClean="0"/>
              <a:t>”.</a:t>
            </a:r>
            <a:endParaRPr lang="pl-PL" sz="2000" dirty="0"/>
          </a:p>
        </p:txBody>
      </p:sp>
      <p:pic>
        <p:nvPicPr>
          <p:cNvPr id="8" name="Symbol zastępczy zawartości 7" descr="C:\Users\Anna\Desktop\STOŁECZNA 201415\Turcja do Internetu\IMG_0643.jpg"/>
          <p:cNvPicPr>
            <a:picLocks noGrp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457301" y="2635524"/>
            <a:ext cx="4039985" cy="30299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Symbol zastępczy tekstu 6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/>
          </a:bodyPr>
          <a:lstStyle/>
          <a:p>
            <a:r>
              <a:rPr lang="pl-PL" sz="2000" dirty="0" smtClean="0"/>
              <a:t>Wirujący derwisze</a:t>
            </a:r>
            <a:endParaRPr lang="pl-PL" sz="2000" dirty="0"/>
          </a:p>
        </p:txBody>
      </p:sp>
      <p:pic>
        <p:nvPicPr>
          <p:cNvPr id="9" name="Symbol zastępczy zawartości 8" descr="C:\Users\Anna\Desktop\STOŁECZNA 201415\Turcja do Internetu\P3072399.jpg"/>
          <p:cNvPicPr>
            <a:picLocks noGrp="1"/>
          </p:cNvPicPr>
          <p:nvPr>
            <p:ph sz="quarter" idx="4"/>
          </p:nvPr>
        </p:nvPicPr>
        <p:blipFill>
          <a:blip r:embed="rId4" cstate="print"/>
          <a:stretch>
            <a:fillRect/>
          </a:stretch>
        </p:blipFill>
        <p:spPr bwMode="auto">
          <a:xfrm>
            <a:off x="4675014" y="2656306"/>
            <a:ext cx="3981796" cy="298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l-PL" sz="3600" b="1" dirty="0" smtClean="0"/>
              <a:t>MIĘDZYNARODOWA KONFERENCJA           W RUMUNII, IV 2015</a:t>
            </a:r>
            <a:endParaRPr lang="pl-PL" sz="3600" b="1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/>
        <p:txBody>
          <a:bodyPr>
            <a:normAutofit fontScale="70000" lnSpcReduction="20000"/>
          </a:bodyPr>
          <a:lstStyle/>
          <a:p>
            <a:pPr>
              <a:buNone/>
            </a:pPr>
            <a:r>
              <a:rPr lang="pl-PL" b="1" dirty="0" smtClean="0"/>
              <a:t>	W dniach 16 – 18.04.2015 r. nauczycielka języka angielskiego uczestniczyła w konferencji               w Rumunii (</a:t>
            </a:r>
            <a:r>
              <a:rPr lang="pl-PL" b="1" dirty="0" err="1" smtClean="0"/>
              <a:t>Siret</a:t>
            </a:r>
            <a:r>
              <a:rPr lang="pl-PL" b="1" dirty="0" smtClean="0"/>
              <a:t>).                                    W konferencji tej wzięli udział nauczyciele z 22 krajów Unii Europejskiej.                              Tematem konferencji był zrównoważony rozwój, ochrona środowiska. Uczestnicy konferencji dzielili się doświadczeniem, działaniami, jakie podejmowane są w ich środowiskach lokalnych na rzecz ekologii, zdrowia, jakości życia.</a:t>
            </a:r>
          </a:p>
          <a:p>
            <a:endParaRPr lang="pl-PL" dirty="0"/>
          </a:p>
        </p:txBody>
      </p:sp>
      <p:pic>
        <p:nvPicPr>
          <p:cNvPr id="2051" name="Picture 3" descr="C:\Users\Anna\Desktop\STOŁECZNA 201415\Rumunia - współraca\DSC02824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4573" y="1600200"/>
            <a:ext cx="2545854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3600" b="1" dirty="0" smtClean="0"/>
              <a:t>METAPHORA GAME</a:t>
            </a:r>
            <a:endParaRPr lang="pl-PL" sz="3600" b="1" dirty="0"/>
          </a:p>
        </p:txBody>
      </p:sp>
      <p:sp>
        <p:nvSpPr>
          <p:cNvPr id="8" name="Symbol zastępczy tekstu 7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813767"/>
          </a:xfrm>
        </p:spPr>
        <p:txBody>
          <a:bodyPr>
            <a:noAutofit/>
          </a:bodyPr>
          <a:lstStyle/>
          <a:p>
            <a:r>
              <a:rPr lang="pl-PL" sz="2000" dirty="0" smtClean="0"/>
              <a:t>Szkoła włączyła się do międzynarodowego projektu współtworząc grę obrazkową. Pomysłodawcami byli Holendrzy.</a:t>
            </a:r>
            <a:endParaRPr lang="pl-PL" sz="2000" dirty="0"/>
          </a:p>
        </p:txBody>
      </p:sp>
      <p:pic>
        <p:nvPicPr>
          <p:cNvPr id="1027" name="Picture 3" descr="C:\Users\Anna\Desktop\Metaphora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457200" y="2635448"/>
            <a:ext cx="4040188" cy="3030141"/>
          </a:xfrm>
          <a:prstGeom prst="rect">
            <a:avLst/>
          </a:prstGeom>
          <a:noFill/>
        </p:spPr>
      </p:pic>
      <p:sp>
        <p:nvSpPr>
          <p:cNvPr id="9" name="Symbol zastępczy tekstu 8"/>
          <p:cNvSpPr>
            <a:spLocks noGrp="1"/>
          </p:cNvSpPr>
          <p:nvPr>
            <p:ph type="body" sz="quarter" idx="3"/>
          </p:nvPr>
        </p:nvSpPr>
        <p:spPr>
          <a:xfrm>
            <a:off x="4645025" y="1535112"/>
            <a:ext cx="4041775" cy="741759"/>
          </a:xfrm>
        </p:spPr>
        <p:txBody>
          <a:bodyPr>
            <a:normAutofit fontScale="62500" lnSpcReduction="20000"/>
          </a:bodyPr>
          <a:lstStyle/>
          <a:p>
            <a:r>
              <a:rPr lang="pl-PL" sz="2000" dirty="0" smtClean="0"/>
              <a:t>W projekcie wzięło udział dwanaście krajów europejskich. Gra drukowana była w Polsce.                           A. Rydzewska odpowiedzialna była za tłumaczenia, kontakty między drukarnia a pomysłodawcami.</a:t>
            </a:r>
            <a:endParaRPr lang="pl-PL" sz="2000" dirty="0"/>
          </a:p>
        </p:txBody>
      </p:sp>
      <p:pic>
        <p:nvPicPr>
          <p:cNvPr id="1026" name="Picture 2" descr="C:\Users\Anna\Desktop\Met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4" cstate="print"/>
          <a:stretch>
            <a:fillRect/>
          </a:stretch>
        </p:blipFill>
        <p:spPr bwMode="auto">
          <a:xfrm>
            <a:off x="4645025" y="2634853"/>
            <a:ext cx="4041775" cy="303133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GOŚCIE Z HOLANDII</a:t>
            </a:r>
            <a:endParaRPr lang="pl-PL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pl-PL" dirty="0" smtClean="0"/>
              <a:t>Lekcja geografii w języku angielskim.</a:t>
            </a:r>
            <a:endParaRPr lang="pl-PL" dirty="0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 fontScale="92500" lnSpcReduction="20000"/>
          </a:bodyPr>
          <a:lstStyle/>
          <a:p>
            <a:r>
              <a:rPr lang="pl-PL" dirty="0" smtClean="0"/>
              <a:t>Zabawy z piosenką w sześciu językach.</a:t>
            </a:r>
            <a:endParaRPr lang="pl-PL" dirty="0"/>
          </a:p>
        </p:txBody>
      </p:sp>
      <p:pic>
        <p:nvPicPr>
          <p:cNvPr id="1026" name="Picture 2" descr="C:\Users\Anna\Desktop\Holendrzy2015\Holendrzy2015zdjecia\Hol2015małe\P5292752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2635448"/>
            <a:ext cx="4040188" cy="3030141"/>
          </a:xfrm>
          <a:prstGeom prst="rect">
            <a:avLst/>
          </a:prstGeom>
          <a:noFill/>
        </p:spPr>
      </p:pic>
      <p:pic>
        <p:nvPicPr>
          <p:cNvPr id="1027" name="Picture 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5025" y="2634853"/>
            <a:ext cx="4041775" cy="3031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1600" dirty="0" smtClean="0"/>
              <a:t>KONFERENCJA „PLATFORMA INTERNETOWA                                                                                WŁĄCZAJĄCA WYCHOWANIE ZDROWOTNE  W NAUCZANIE INNYCH PRZEDMIOTÓW”</a:t>
            </a:r>
            <a:endParaRPr lang="pl-PL" sz="1600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/>
        <p:txBody>
          <a:bodyPr>
            <a:normAutofit fontScale="62500" lnSpcReduction="20000"/>
          </a:bodyPr>
          <a:lstStyle/>
          <a:p>
            <a:r>
              <a:rPr lang="pl-PL" dirty="0" smtClean="0"/>
              <a:t> </a:t>
            </a:r>
          </a:p>
          <a:p>
            <a:r>
              <a:rPr lang="pl-PL" b="1" dirty="0" smtClean="0"/>
              <a:t>W dniu 12 czerwca 2015 r. w Zespole Szkół </a:t>
            </a:r>
            <a:r>
              <a:rPr lang="pl-PL" b="1" dirty="0" err="1" smtClean="0"/>
              <a:t>Ponadgimnazjalnych</a:t>
            </a:r>
            <a:r>
              <a:rPr lang="pl-PL" b="1" dirty="0" smtClean="0"/>
              <a:t> w Chojnie odbyła się konferencja pt. „Platforma internetowa włączająca wychowanie zdrowotne                          w nauczanie różnych przedmiotów”, skierowana do osób spoza grup partnerskich.            </a:t>
            </a:r>
            <a:r>
              <a:rPr lang="pl-PL" b="1" dirty="0" smtClean="0"/>
              <a:t>                                                W </a:t>
            </a:r>
            <a:r>
              <a:rPr lang="pl-PL" b="1" dirty="0" smtClean="0"/>
              <a:t>konferencji wzięli udział goście z Niemiec, Turcji, Węgier, Francji, nauczyciele z ZSP nr 2 w Gryfinie, pracownicy </a:t>
            </a:r>
            <a:r>
              <a:rPr lang="pl-PL" b="1" dirty="0" smtClean="0"/>
              <a:t>instytucji                            </a:t>
            </a:r>
            <a:r>
              <a:rPr lang="pl-PL" b="1" dirty="0" smtClean="0"/>
              <a:t>i nauczyciele szkół z gmin Chojna, Trzcińsko Zdrój, Cedynia i Gryfino. W konferencji wzięła udział również grupa nauczycieli </a:t>
            </a:r>
            <a:r>
              <a:rPr lang="pl-PL" b="1" dirty="0" smtClean="0"/>
              <a:t>              </a:t>
            </a:r>
            <a:r>
              <a:rPr lang="pl-PL" b="1" dirty="0" smtClean="0"/>
              <a:t>ze Szkoły Podstawowej im. Kawalerów Orderu Uśmiechu w Stołecznej.</a:t>
            </a:r>
            <a:endParaRPr lang="pl-PL" dirty="0" smtClean="0"/>
          </a:p>
          <a:p>
            <a:r>
              <a:rPr lang="pl-PL" dirty="0" smtClean="0"/>
              <a:t/>
            </a:r>
            <a:br>
              <a:rPr lang="pl-PL" dirty="0" smtClean="0"/>
            </a:br>
            <a:endParaRPr lang="pl-PL" dirty="0" smtClean="0"/>
          </a:p>
          <a:p>
            <a:endParaRPr lang="pl-PL" dirty="0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026" name="Picture 2" descr="C:\Users\Anna\Desktop\Platforma internetowa\P6122932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2" y="2276872"/>
            <a:ext cx="2375247" cy="1781435"/>
          </a:xfrm>
          <a:prstGeom prst="rect">
            <a:avLst/>
          </a:prstGeom>
          <a:noFill/>
        </p:spPr>
      </p:pic>
      <p:pic>
        <p:nvPicPr>
          <p:cNvPr id="1028" name="Picture 4" descr="C:\Users\Anna\Desktop\Platforma internetowa\P612292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12159" y="3429000"/>
            <a:ext cx="2783617" cy="208823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3600" b="1" dirty="0" smtClean="0"/>
              <a:t>DREZNO 2012</a:t>
            </a:r>
            <a:endParaRPr lang="pl-PL" sz="3600" b="1" dirty="0"/>
          </a:p>
        </p:txBody>
      </p:sp>
      <p:sp>
        <p:nvSpPr>
          <p:cNvPr id="6" name="Symbol zastępczy tekstu 5"/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pl-PL" dirty="0" smtClean="0"/>
              <a:t>Udział w warsztatach prowadzonych metodą Weroniki </a:t>
            </a:r>
            <a:r>
              <a:rPr lang="pl-PL" dirty="0" err="1" smtClean="0"/>
              <a:t>Sherborne</a:t>
            </a:r>
            <a:r>
              <a:rPr lang="pl-PL" dirty="0" smtClean="0"/>
              <a:t>.</a:t>
            </a:r>
            <a:endParaRPr lang="pl-PL" dirty="0"/>
          </a:p>
        </p:txBody>
      </p:sp>
      <p:sp>
        <p:nvSpPr>
          <p:cNvPr id="8" name="Symbol zastępczy tekstu 7"/>
          <p:cNvSpPr>
            <a:spLocks noGrp="1"/>
          </p:cNvSpPr>
          <p:nvPr>
            <p:ph type="body" sz="quarter" idx="3"/>
          </p:nvPr>
        </p:nvSpPr>
        <p:spPr/>
        <p:txBody>
          <a:bodyPr>
            <a:noAutofit/>
          </a:bodyPr>
          <a:lstStyle/>
          <a:p>
            <a:r>
              <a:rPr lang="pl-PL" sz="2000" dirty="0" smtClean="0"/>
              <a:t>Udział nauczycieli języka polskiego   i języka angielskiego.</a:t>
            </a:r>
            <a:endParaRPr lang="pl-PL" sz="2000" dirty="0"/>
          </a:p>
        </p:txBody>
      </p:sp>
      <p:pic>
        <p:nvPicPr>
          <p:cNvPr id="3074" name="Picture 2" descr="C:\Users\Anna\Pictures\Drezno\P4258133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2635449"/>
            <a:ext cx="3466728" cy="1729655"/>
          </a:xfrm>
          <a:prstGeom prst="rect">
            <a:avLst/>
          </a:prstGeom>
          <a:noFill/>
        </p:spPr>
      </p:pic>
      <p:pic>
        <p:nvPicPr>
          <p:cNvPr id="3075" name="Picture 3" descr="C:\users\Anna\Pictures\Drezno\P4258134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5025" y="2634853"/>
            <a:ext cx="4041775" cy="3031331"/>
          </a:xfrm>
          <a:prstGeom prst="rect">
            <a:avLst/>
          </a:prstGeom>
          <a:noFill/>
        </p:spPr>
      </p:pic>
      <p:pic>
        <p:nvPicPr>
          <p:cNvPr id="3076" name="Picture 4" descr="C:\users\Anna\Pictures\Drezno\P425811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63688" y="4365104"/>
            <a:ext cx="2952328" cy="221424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l-PL" sz="3600" b="1" dirty="0" smtClean="0"/>
              <a:t>17-20 V 2012 SŁOWACJA  (ZVOLEN)</a:t>
            </a:r>
            <a:br>
              <a:rPr lang="pl-PL" sz="3600" b="1" dirty="0" smtClean="0"/>
            </a:br>
            <a:r>
              <a:rPr lang="pl-PL" sz="3600" b="1" dirty="0" smtClean="0"/>
              <a:t>KONFERENCJA  DLA NAUCZYCIELI</a:t>
            </a:r>
            <a:endParaRPr lang="pl-PL" sz="3600" b="1" dirty="0"/>
          </a:p>
        </p:txBody>
      </p:sp>
      <p:sp>
        <p:nvSpPr>
          <p:cNvPr id="5" name="Symbol zastępczy zawartości 4"/>
          <p:cNvSpPr>
            <a:spLocks noGrp="1"/>
          </p:cNvSpPr>
          <p:nvPr>
            <p:ph sz="half" idx="1"/>
          </p:nvPr>
        </p:nvSpPr>
        <p:spPr>
          <a:xfrm>
            <a:off x="395536" y="1844824"/>
            <a:ext cx="3096344" cy="4237931"/>
          </a:xfrm>
        </p:spPr>
        <p:txBody>
          <a:bodyPr>
            <a:normAutofit fontScale="85000" lnSpcReduction="10000"/>
          </a:bodyPr>
          <a:lstStyle/>
          <a:p>
            <a:pPr algn="just">
              <a:buNone/>
            </a:pPr>
            <a:r>
              <a:rPr lang="pl-PL" sz="2000" b="1" dirty="0" smtClean="0"/>
              <a:t>	Temat warsztatów </a:t>
            </a:r>
            <a:r>
              <a:rPr lang="pl-PL" sz="2000" b="1" dirty="0"/>
              <a:t>edukacyjnych: Nauczanie przyrody i rozumienie zmian zachodzących w klimacie (“</a:t>
            </a:r>
            <a:r>
              <a:rPr lang="pl-PL" sz="2000" b="1" dirty="0" err="1"/>
              <a:t>Teaching</a:t>
            </a:r>
            <a:r>
              <a:rPr lang="pl-PL" sz="2000" b="1" dirty="0"/>
              <a:t> science and </a:t>
            </a:r>
            <a:r>
              <a:rPr lang="pl-PL" sz="2000" b="1" dirty="0" err="1"/>
              <a:t>the</a:t>
            </a:r>
            <a:r>
              <a:rPr lang="pl-PL" sz="2000" b="1" dirty="0"/>
              <a:t> </a:t>
            </a:r>
            <a:r>
              <a:rPr lang="pl-PL" sz="2000" b="1" dirty="0" err="1"/>
              <a:t>understanding</a:t>
            </a:r>
            <a:r>
              <a:rPr lang="pl-PL" sz="2000" b="1" dirty="0"/>
              <a:t> of </a:t>
            </a:r>
            <a:r>
              <a:rPr lang="pl-PL" sz="2000" b="1" dirty="0" err="1"/>
              <a:t>climate</a:t>
            </a:r>
            <a:r>
              <a:rPr lang="pl-PL" sz="2000" b="1" dirty="0"/>
              <a:t> </a:t>
            </a:r>
            <a:r>
              <a:rPr lang="pl-PL" sz="2000" b="1" dirty="0" err="1"/>
              <a:t>change</a:t>
            </a:r>
            <a:r>
              <a:rPr lang="pl-PL" sz="2000" b="1" dirty="0"/>
              <a:t>.”). </a:t>
            </a:r>
          </a:p>
          <a:p>
            <a:pPr algn="just">
              <a:buNone/>
            </a:pPr>
            <a:r>
              <a:rPr lang="pl-PL" sz="2000" b="1" dirty="0" smtClean="0"/>
              <a:t>	Rezultatem </a:t>
            </a:r>
            <a:r>
              <a:rPr lang="pl-PL" sz="2000" b="1" dirty="0"/>
              <a:t>konferencji było włączenie się uczniów Szkoły Podstawowej w Stołecznej </a:t>
            </a:r>
            <a:r>
              <a:rPr lang="pl-PL" sz="2000" b="1" dirty="0" smtClean="0"/>
              <a:t>           do </a:t>
            </a:r>
            <a:r>
              <a:rPr lang="pl-PL" sz="2000" b="1" dirty="0"/>
              <a:t>projektu </a:t>
            </a:r>
            <a:r>
              <a:rPr lang="pl-PL" sz="2000" b="1" dirty="0" err="1"/>
              <a:t>Metaphora</a:t>
            </a:r>
            <a:r>
              <a:rPr lang="pl-PL" sz="2000" b="1" dirty="0"/>
              <a:t> </a:t>
            </a:r>
            <a:r>
              <a:rPr lang="pl-PL" sz="2000" b="1" dirty="0" err="1"/>
              <a:t>Game</a:t>
            </a:r>
            <a:r>
              <a:rPr lang="pl-PL" sz="2000" b="1" dirty="0"/>
              <a:t>. Autorami tego projektu są </a:t>
            </a:r>
            <a:r>
              <a:rPr lang="pl-PL" sz="2000" b="1" dirty="0" smtClean="0"/>
              <a:t>nauczyciele                </a:t>
            </a:r>
            <a:r>
              <a:rPr lang="pl-PL" sz="2000" b="1" dirty="0"/>
              <a:t>z holenderskiego miasta </a:t>
            </a:r>
            <a:r>
              <a:rPr lang="pl-PL" sz="2000" b="1" dirty="0" err="1"/>
              <a:t>Meerssen</a:t>
            </a:r>
            <a:r>
              <a:rPr lang="pl-PL" sz="2000" b="1" dirty="0"/>
              <a:t>. </a:t>
            </a:r>
          </a:p>
        </p:txBody>
      </p:sp>
      <p:pic>
        <p:nvPicPr>
          <p:cNvPr id="1026" name="Picture 2" descr="C:\Users\Anna\Pictures\Zvolen 2012\DSC_0030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1772816"/>
            <a:ext cx="4038600" cy="410445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l-PL" sz="3600" b="1" dirty="0" smtClean="0"/>
              <a:t>VI 2012                                                       WIZYTA CHODZIARZY Z ANGLII</a:t>
            </a:r>
            <a:endParaRPr lang="pl-PL" sz="3600" b="1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/>
        <p:txBody>
          <a:bodyPr>
            <a:normAutofit fontScale="77500" lnSpcReduction="20000"/>
          </a:bodyPr>
          <a:lstStyle/>
          <a:p>
            <a:pPr>
              <a:buNone/>
            </a:pPr>
            <a:r>
              <a:rPr lang="pl-PL" sz="2600" b="1" dirty="0" smtClean="0"/>
              <a:t>	 </a:t>
            </a:r>
            <a:r>
              <a:rPr lang="pl-PL" sz="2600" b="1" dirty="0"/>
              <a:t>Wizyta w Polsce Anglików, którzy należą do </a:t>
            </a:r>
            <a:r>
              <a:rPr lang="pl-PL" sz="2600" b="1" dirty="0" smtClean="0"/>
              <a:t>klubu chodziarzy i </a:t>
            </a:r>
            <a:r>
              <a:rPr lang="pl-PL" sz="2600" b="1" dirty="0"/>
              <a:t>wyrazili pragnienie zorganizowania im wędrówek </a:t>
            </a:r>
            <a:r>
              <a:rPr lang="pl-PL" sz="2600" b="1" dirty="0" smtClean="0"/>
              <a:t>           po </a:t>
            </a:r>
            <a:r>
              <a:rPr lang="pl-PL" sz="2600" b="1" dirty="0"/>
              <a:t>okolicach Chojny.                 </a:t>
            </a:r>
            <a:r>
              <a:rPr lang="pl-PL" sz="2600" b="1" dirty="0" smtClean="0"/>
              <a:t>Wizyta </a:t>
            </a:r>
            <a:r>
              <a:rPr lang="pl-PL" sz="2600" b="1" dirty="0"/>
              <a:t>została zorganizowana przez Annę Rydzewską, członka Stowarzyszenia </a:t>
            </a:r>
            <a:r>
              <a:rPr lang="pl-PL" sz="2600" b="1" dirty="0" err="1"/>
              <a:t>Douzelage</a:t>
            </a:r>
            <a:r>
              <a:rPr lang="pl-PL" sz="2600" b="1" dirty="0"/>
              <a:t>. </a:t>
            </a:r>
            <a:r>
              <a:rPr lang="pl-PL" sz="2600" b="1" dirty="0" smtClean="0"/>
              <a:t>                                      Do </a:t>
            </a:r>
            <a:r>
              <a:rPr lang="pl-PL" sz="2600" b="1" dirty="0"/>
              <a:t>wspólnego wędrowania zostali zaproszeni nauczyciele  </a:t>
            </a:r>
            <a:r>
              <a:rPr lang="pl-PL" sz="2600" b="1" dirty="0" smtClean="0"/>
              <a:t>                         i </a:t>
            </a:r>
            <a:r>
              <a:rPr lang="pl-PL" sz="2600" b="1" dirty="0"/>
              <a:t>uczniowie starszych klas Szkoły </a:t>
            </a:r>
            <a:r>
              <a:rPr lang="pl-PL" sz="2600" b="1" dirty="0" smtClean="0"/>
              <a:t>Podstawowe w </a:t>
            </a:r>
            <a:r>
              <a:rPr lang="pl-PL" sz="2600" b="1" dirty="0"/>
              <a:t>Stołecznej.</a:t>
            </a:r>
          </a:p>
          <a:p>
            <a:pPr>
              <a:buNone/>
            </a:pPr>
            <a:r>
              <a:rPr lang="pl-PL" sz="2600" b="1" dirty="0" smtClean="0"/>
              <a:t>	Z </a:t>
            </a:r>
            <a:r>
              <a:rPr lang="pl-PL" sz="2600" b="1" dirty="0"/>
              <a:t>zaproszenia skorzystał Daniel </a:t>
            </a:r>
            <a:r>
              <a:rPr lang="pl-PL" sz="2600" b="1" dirty="0" err="1" smtClean="0"/>
              <a:t>Trojnacki</a:t>
            </a:r>
            <a:r>
              <a:rPr lang="pl-PL" sz="2600" b="1" dirty="0" smtClean="0"/>
              <a:t>, uczeń </a:t>
            </a:r>
            <a:r>
              <a:rPr lang="pl-PL" sz="2600" b="1" dirty="0"/>
              <a:t>klasy V.</a:t>
            </a:r>
          </a:p>
          <a:p>
            <a:endParaRPr lang="pl-PL" dirty="0"/>
          </a:p>
        </p:txBody>
      </p:sp>
      <p:pic>
        <p:nvPicPr>
          <p:cNvPr id="5" name="Symbol zastępczy zawartości 4"/>
          <p:cNvPicPr>
            <a:picLocks noGrp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1700808"/>
            <a:ext cx="3092152" cy="21604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Obraz 5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20072" y="4077072"/>
            <a:ext cx="3456384" cy="2088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sz="4000" b="1" dirty="0" smtClean="0"/>
              <a:t>09 – 12 V 2013 WŁOCHY</a:t>
            </a:r>
            <a:br>
              <a:rPr lang="pl-PL" sz="4000" b="1" dirty="0" smtClean="0"/>
            </a:br>
            <a:r>
              <a:rPr lang="pl-PL" sz="4000" b="1" dirty="0" smtClean="0"/>
              <a:t>KONFERENCJA DLA NAUCZYCIELI</a:t>
            </a:r>
            <a:r>
              <a:rPr lang="pl-PL" dirty="0" smtClean="0"/>
              <a:t/>
            </a:r>
            <a:br>
              <a:rPr lang="pl-PL" dirty="0" smtClean="0"/>
            </a:b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lvl="0">
              <a:buNone/>
            </a:pPr>
            <a:r>
              <a:rPr lang="pl-PL" sz="2000" b="1" dirty="0" smtClean="0"/>
              <a:t>	Udział  </a:t>
            </a:r>
            <a:r>
              <a:rPr lang="pl-PL" sz="2000" b="1" dirty="0"/>
              <a:t>nauczyciela języka angielskiego w konferencji zorganizowanej przez Związek Miast Partnerskich </a:t>
            </a:r>
            <a:r>
              <a:rPr lang="pl-PL" sz="2000" b="1" dirty="0" err="1" smtClean="0"/>
              <a:t>Douzelage</a:t>
            </a:r>
            <a:r>
              <a:rPr lang="pl-PL" sz="2000" b="1" dirty="0" smtClean="0"/>
              <a:t>  </a:t>
            </a:r>
            <a:r>
              <a:rPr lang="pl-PL" sz="2000" b="1" dirty="0"/>
              <a:t>we Włoszech (</a:t>
            </a:r>
            <a:r>
              <a:rPr lang="pl-PL" sz="2000" b="1" dirty="0" err="1"/>
              <a:t>Bellagio</a:t>
            </a:r>
            <a:r>
              <a:rPr lang="pl-PL" sz="2000" b="1" dirty="0" smtClean="0"/>
              <a:t>).</a:t>
            </a:r>
            <a:endParaRPr lang="pl-PL" sz="2000" b="1" dirty="0"/>
          </a:p>
          <a:p>
            <a:pPr>
              <a:buNone/>
            </a:pPr>
            <a:r>
              <a:rPr lang="pl-PL" sz="2000" b="1" dirty="0" smtClean="0"/>
              <a:t>	Temat </a:t>
            </a:r>
            <a:r>
              <a:rPr lang="pl-PL" sz="2000" b="1" dirty="0"/>
              <a:t>konferencji- Europa śpiewa historię ( „Europe </a:t>
            </a:r>
            <a:r>
              <a:rPr lang="pl-PL" sz="2000" b="1" dirty="0" err="1"/>
              <a:t>sings</a:t>
            </a:r>
            <a:r>
              <a:rPr lang="pl-PL" sz="2000" b="1" dirty="0"/>
              <a:t> </a:t>
            </a:r>
            <a:r>
              <a:rPr lang="pl-PL" sz="2000" b="1" dirty="0" err="1"/>
              <a:t>history</a:t>
            </a:r>
            <a:r>
              <a:rPr lang="pl-PL" sz="2000" b="1" dirty="0" smtClean="0"/>
              <a:t>”).</a:t>
            </a:r>
            <a:r>
              <a:rPr lang="pl-PL" sz="2000" b="1" dirty="0"/>
              <a:t> Podczas konferencji nawiązano rozmowy </a:t>
            </a:r>
            <a:r>
              <a:rPr lang="pl-PL" sz="2000" b="1" dirty="0" smtClean="0"/>
              <a:t>                          z </a:t>
            </a:r>
            <a:r>
              <a:rPr lang="pl-PL" sz="2000" b="1" dirty="0"/>
              <a:t>nauczycielem języka angielskiego </a:t>
            </a:r>
            <a:r>
              <a:rPr lang="pl-PL" sz="2000" b="1" dirty="0" smtClean="0"/>
              <a:t>z </a:t>
            </a:r>
            <a:r>
              <a:rPr lang="pl-PL" sz="2000" b="1" dirty="0"/>
              <a:t>Holandii (</a:t>
            </a:r>
            <a:r>
              <a:rPr lang="pl-PL" sz="2000" b="1" dirty="0" err="1"/>
              <a:t>Meerssen</a:t>
            </a:r>
            <a:r>
              <a:rPr lang="pl-PL" sz="2000" b="1" dirty="0"/>
              <a:t>) w celu zaproszenia uczniów z Holandii do Szkoły Podstawowej w Stołecznej.</a:t>
            </a:r>
          </a:p>
          <a:p>
            <a:endParaRPr lang="pl-PL" sz="2200" dirty="0" smtClean="0"/>
          </a:p>
          <a:p>
            <a:endParaRPr lang="pl-PL" sz="2200" dirty="0" smtClean="0"/>
          </a:p>
          <a:p>
            <a:endParaRPr lang="pl-PL" sz="2200" dirty="0"/>
          </a:p>
          <a:p>
            <a:endParaRPr lang="pl-PL" dirty="0"/>
          </a:p>
        </p:txBody>
      </p:sp>
      <p:pic>
        <p:nvPicPr>
          <p:cNvPr id="5" name="Symbol zastępczy zawartości 4"/>
          <p:cNvPicPr>
            <a:picLocks noGrp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2349435"/>
            <a:ext cx="4038600" cy="30274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188640"/>
            <a:ext cx="8229600" cy="1143000"/>
          </a:xfrm>
        </p:spPr>
        <p:txBody>
          <a:bodyPr>
            <a:noAutofit/>
          </a:bodyPr>
          <a:lstStyle/>
          <a:p>
            <a:r>
              <a:rPr lang="pl-PL" sz="3600" b="1" dirty="0" smtClean="0"/>
              <a:t>MALTA 2013</a:t>
            </a:r>
            <a:br>
              <a:rPr lang="pl-PL" sz="3600" b="1" dirty="0" smtClean="0"/>
            </a:br>
            <a:r>
              <a:rPr lang="pl-PL" sz="3600" b="1" dirty="0" smtClean="0"/>
              <a:t>PROJEKT „SZKOŁA W SPOŁECZNOŚCI, SPOŁECZNOŚĆ W SZKOLE”</a:t>
            </a:r>
            <a:endParaRPr lang="pl-PL" sz="3600" b="1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844824"/>
            <a:ext cx="4038600" cy="4281339"/>
          </a:xfrm>
        </p:spPr>
        <p:txBody>
          <a:bodyPr>
            <a:normAutofit fontScale="47500" lnSpcReduction="20000"/>
          </a:bodyPr>
          <a:lstStyle/>
          <a:p>
            <a:pPr lvl="0">
              <a:buNone/>
            </a:pPr>
            <a:r>
              <a:rPr lang="pl-PL" sz="4200" b="1" dirty="0" smtClean="0"/>
              <a:t>	Udział </a:t>
            </a:r>
            <a:r>
              <a:rPr lang="pl-PL" sz="4200" b="1" dirty="0"/>
              <a:t>nauczyciela języka angielskiego w </a:t>
            </a:r>
            <a:r>
              <a:rPr lang="pl-PL" sz="4200" b="1" dirty="0" smtClean="0"/>
              <a:t>projekcie Comenius </a:t>
            </a:r>
            <a:r>
              <a:rPr lang="pl-PL" sz="4200" b="1" dirty="0" err="1"/>
              <a:t>Regio</a:t>
            </a:r>
            <a:r>
              <a:rPr lang="pl-PL" sz="4200" b="1" dirty="0"/>
              <a:t> : </a:t>
            </a:r>
            <a:r>
              <a:rPr lang="pl-PL" sz="4200" b="1" dirty="0" smtClean="0"/>
              <a:t>            „Community </a:t>
            </a:r>
            <a:r>
              <a:rPr lang="pl-PL" sz="4200" b="1" dirty="0" err="1" smtClean="0"/>
              <a:t>in</a:t>
            </a:r>
            <a:r>
              <a:rPr lang="pl-PL" sz="4200" b="1" dirty="0" smtClean="0"/>
              <a:t> </a:t>
            </a:r>
            <a:r>
              <a:rPr lang="pl-PL" sz="4200" b="1" dirty="0" err="1" smtClean="0"/>
              <a:t>school</a:t>
            </a:r>
            <a:r>
              <a:rPr lang="pl-PL" sz="4200" b="1" dirty="0"/>
              <a:t>, </a:t>
            </a:r>
            <a:r>
              <a:rPr lang="pl-PL" sz="4200" b="1" dirty="0" err="1"/>
              <a:t>school</a:t>
            </a:r>
            <a:r>
              <a:rPr lang="pl-PL" sz="4200" b="1" dirty="0"/>
              <a:t> </a:t>
            </a:r>
            <a:r>
              <a:rPr lang="pl-PL" sz="4200" b="1" dirty="0" smtClean="0"/>
              <a:t>                        </a:t>
            </a:r>
            <a:r>
              <a:rPr lang="pl-PL" sz="4200" b="1" dirty="0" err="1" smtClean="0"/>
              <a:t>in</a:t>
            </a:r>
            <a:r>
              <a:rPr lang="pl-PL" sz="4200" b="1" dirty="0" smtClean="0"/>
              <a:t> </a:t>
            </a:r>
            <a:r>
              <a:rPr lang="pl-PL" sz="4200" b="1" dirty="0"/>
              <a:t>community</a:t>
            </a:r>
            <a:r>
              <a:rPr lang="pl-PL" sz="4200" b="1" dirty="0" smtClean="0"/>
              <a:t>”</a:t>
            </a:r>
            <a:endParaRPr lang="pl-PL" sz="4200" b="1" dirty="0"/>
          </a:p>
          <a:p>
            <a:pPr>
              <a:buNone/>
            </a:pPr>
            <a:r>
              <a:rPr lang="pl-PL" sz="4200" b="1" dirty="0" smtClean="0"/>
              <a:t>	Podczas </a:t>
            </a:r>
            <a:r>
              <a:rPr lang="pl-PL" sz="4200" b="1" dirty="0"/>
              <a:t>wizyty zwiedzano szkoły na różnych poziomach kształcenia, rozmawiano na tematy dotyczące współpracy </a:t>
            </a:r>
            <a:r>
              <a:rPr lang="pl-PL" sz="4200" b="1" dirty="0" smtClean="0"/>
              <a:t>             z </a:t>
            </a:r>
            <a:r>
              <a:rPr lang="pl-PL" sz="4200" b="1" dirty="0"/>
              <a:t>rodzicami, edukacji europejskiej, praktycznej współpracy między </a:t>
            </a:r>
            <a:r>
              <a:rPr lang="pl-PL" sz="4200" b="1" dirty="0" smtClean="0"/>
              <a:t>szkołami               a samorządami </a:t>
            </a:r>
            <a:r>
              <a:rPr lang="pl-PL" sz="4200" b="1" dirty="0"/>
              <a:t>terytorialnymi.</a:t>
            </a:r>
          </a:p>
          <a:p>
            <a:endParaRPr lang="pl-PL" dirty="0"/>
          </a:p>
        </p:txBody>
      </p:sp>
      <p:pic>
        <p:nvPicPr>
          <p:cNvPr id="5" name="Symbol zastępczy zawartości 4"/>
          <p:cNvPicPr>
            <a:picLocks noGrp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1772816"/>
            <a:ext cx="3092152" cy="17288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Obraz 5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36096" y="3573016"/>
            <a:ext cx="3335869" cy="23028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3600" b="1" dirty="0" smtClean="0"/>
              <a:t>LOCKNITZ 2013</a:t>
            </a:r>
            <a:endParaRPr lang="pl-PL" sz="3600" b="1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pl-PL" sz="2000" b="1" dirty="0" smtClean="0"/>
              <a:t>	</a:t>
            </a:r>
            <a:r>
              <a:rPr lang="pl-PL" sz="2000" b="1" dirty="0" err="1" smtClean="0"/>
              <a:t>Locknitz</a:t>
            </a:r>
            <a:r>
              <a:rPr lang="pl-PL" sz="2000" b="1" dirty="0" smtClean="0"/>
              <a:t> </a:t>
            </a:r>
            <a:r>
              <a:rPr lang="pl-PL" sz="2000" b="1" dirty="0"/>
              <a:t>– udział uczniów klas III – IV </a:t>
            </a:r>
            <a:r>
              <a:rPr lang="pl-PL" sz="2000" b="1" dirty="0" smtClean="0"/>
              <a:t>w </a:t>
            </a:r>
            <a:r>
              <a:rPr lang="pl-PL" sz="2000" b="1" dirty="0"/>
              <a:t>Mikołajkowym Turnieju Piłki Nożnej </a:t>
            </a:r>
            <a:r>
              <a:rPr lang="pl-PL" sz="2000" b="1" dirty="0" smtClean="0"/>
              <a:t>w grudniu </a:t>
            </a:r>
            <a:r>
              <a:rPr lang="pl-PL" sz="2000" b="1" dirty="0"/>
              <a:t>2013 r</a:t>
            </a:r>
            <a:r>
              <a:rPr lang="pl-PL" sz="2000" b="1" dirty="0" smtClean="0"/>
              <a:t>.</a:t>
            </a:r>
          </a:p>
          <a:p>
            <a:endParaRPr lang="pl-PL" sz="2000" dirty="0" smtClean="0"/>
          </a:p>
          <a:p>
            <a:endParaRPr lang="pl-PL" sz="2000" dirty="0"/>
          </a:p>
          <a:p>
            <a:endParaRPr lang="pl-PL" sz="2000" dirty="0" smtClean="0"/>
          </a:p>
          <a:p>
            <a:endParaRPr lang="pl-PL" sz="2000" dirty="0" smtClean="0"/>
          </a:p>
          <a:p>
            <a:endParaRPr lang="pl-PL" sz="2000" dirty="0"/>
          </a:p>
        </p:txBody>
      </p:sp>
      <p:pic>
        <p:nvPicPr>
          <p:cNvPr id="2050" name="Picture 2" descr="C:\Users\Anna\Desktop\STOLECZNA\Stoleczna 2013 14\Locknitz\PC070284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8064" y="1700808"/>
            <a:ext cx="3092152" cy="2319114"/>
          </a:xfrm>
          <a:prstGeom prst="rect">
            <a:avLst/>
          </a:prstGeom>
          <a:noFill/>
        </p:spPr>
      </p:pic>
      <p:pic>
        <p:nvPicPr>
          <p:cNvPr id="2053" name="Picture 5" descr="C:\Users\Anna\Desktop\STOLECZNA\Stoleczna 2013 14\Locknitz\PC07029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15616" y="3789040"/>
            <a:ext cx="3528392" cy="237626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l-PL" sz="3600" b="1" dirty="0" smtClean="0"/>
              <a:t>GOŚCIE Z HOLANDII</a:t>
            </a:r>
            <a:br>
              <a:rPr lang="pl-PL" sz="3600" b="1" dirty="0" smtClean="0"/>
            </a:br>
            <a:r>
              <a:rPr lang="pl-PL" sz="3600" b="1" dirty="0" smtClean="0"/>
              <a:t>STYCZEŃ 2014</a:t>
            </a:r>
            <a:endParaRPr lang="pl-PL" sz="3600" b="1" dirty="0"/>
          </a:p>
        </p:txBody>
      </p:sp>
      <p:sp>
        <p:nvSpPr>
          <p:cNvPr id="10" name="Symbol zastępczy tekstu 9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lvl="0">
              <a:buNone/>
            </a:pPr>
            <a:r>
              <a:rPr lang="pl-PL" sz="2000" b="1" dirty="0" smtClean="0"/>
              <a:t>	Nauczyciel </a:t>
            </a:r>
            <a:r>
              <a:rPr lang="pl-PL" sz="2000" b="1" dirty="0"/>
              <a:t>języka angielskiego oraz dwie uczennice ze </a:t>
            </a:r>
            <a:r>
              <a:rPr lang="pl-PL" sz="2000" b="1" dirty="0" smtClean="0"/>
              <a:t>szkoły               </a:t>
            </a:r>
            <a:r>
              <a:rPr lang="pl-PL" sz="2000" b="1" dirty="0"/>
              <a:t>w </a:t>
            </a:r>
            <a:r>
              <a:rPr lang="pl-PL" sz="2000" b="1" dirty="0" err="1"/>
              <a:t>Meerssen</a:t>
            </a:r>
            <a:r>
              <a:rPr lang="pl-PL" sz="2000" b="1" dirty="0"/>
              <a:t> w </a:t>
            </a:r>
            <a:r>
              <a:rPr lang="pl-PL" sz="2000" b="1" dirty="0" smtClean="0"/>
              <a:t>Holandii przyjechali </a:t>
            </a:r>
            <a:r>
              <a:rPr lang="pl-PL" sz="2000" b="1" dirty="0"/>
              <a:t>do </a:t>
            </a:r>
            <a:r>
              <a:rPr lang="pl-PL" sz="2000" b="1" dirty="0" smtClean="0"/>
              <a:t>szkoły                      w Stołecznej z </a:t>
            </a:r>
            <a:r>
              <a:rPr lang="pl-PL" sz="2000" b="1" dirty="0"/>
              <a:t>czterodniową wizytą.</a:t>
            </a:r>
          </a:p>
          <a:p>
            <a:endParaRPr lang="pl-PL" dirty="0"/>
          </a:p>
        </p:txBody>
      </p:sp>
      <p:pic>
        <p:nvPicPr>
          <p:cNvPr id="4098" name="Picture 2" descr="C:\Users\Anna\Desktop\STOLECZNA\Stoleczna 2013 14\WSPÓŁPRACA ZE SZKOŁAMI\Goście z Holandii 2014\P124040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3645024"/>
            <a:ext cx="3456384" cy="2592288"/>
          </a:xfrm>
          <a:prstGeom prst="rect">
            <a:avLst/>
          </a:prstGeom>
          <a:noFill/>
        </p:spPr>
      </p:pic>
      <p:pic>
        <p:nvPicPr>
          <p:cNvPr id="4099" name="Picture 3" descr="C:\Users\Anna\Desktop\STOLECZNA\Stoleczna 2013 14\WSPÓŁPRACA ZE SZKOŁAMI\Goście z Holandii 2014\P1240444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8200" y="2348706"/>
            <a:ext cx="4038600" cy="30289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l-PL" sz="3600" b="1" dirty="0" smtClean="0"/>
              <a:t>MŁODZIEŻ Z MALTY I WĘGIER</a:t>
            </a:r>
            <a:br>
              <a:rPr lang="pl-PL" sz="3600" b="1" dirty="0" smtClean="0"/>
            </a:br>
            <a:r>
              <a:rPr lang="pl-PL" sz="3600" b="1" dirty="0" smtClean="0"/>
              <a:t>KWIECIEŃ 2014</a:t>
            </a:r>
            <a:endParaRPr lang="pl-PL" sz="3600" b="1" dirty="0"/>
          </a:p>
        </p:txBody>
      </p:sp>
      <p:sp>
        <p:nvSpPr>
          <p:cNvPr id="13" name="Symbol zastępczy tekstu 1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2037904"/>
          </a:xfrm>
        </p:spPr>
        <p:txBody>
          <a:bodyPr>
            <a:normAutofit fontScale="32500" lnSpcReduction="20000"/>
          </a:bodyPr>
          <a:lstStyle/>
          <a:p>
            <a:r>
              <a:rPr lang="pl-PL" sz="6200" dirty="0"/>
              <a:t>Dla uczniów naszej szkoły była to kolejna okazja, by osobiście przekonać się jak ważna jest znajomość języka angielskiego, który pozwala komunikować się, nawiązywać nowe przyjaźnie w całej Europie i poza nią.</a:t>
            </a:r>
          </a:p>
          <a:p>
            <a:endParaRPr lang="pl-PL" dirty="0"/>
          </a:p>
        </p:txBody>
      </p:sp>
      <p:pic>
        <p:nvPicPr>
          <p:cNvPr id="5122" name="Picture 2" descr="C:\Users\Anna\Desktop\STOLECZNA\Stoleczna 2013 14\Malta w Stołecznej\Malta\P4110870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467544" y="3933056"/>
            <a:ext cx="4040188" cy="2147388"/>
          </a:xfrm>
          <a:prstGeom prst="rect">
            <a:avLst/>
          </a:prstGeom>
          <a:noFill/>
        </p:spPr>
      </p:pic>
      <p:sp>
        <p:nvSpPr>
          <p:cNvPr id="14" name="Symbol zastępczy tekstu 13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123" name="Picture 3" descr="C:\Users\Anna\Desktop\STOLECZNA\Stoleczna 2013 14\Malta w Stołecznej\Malta\P4110925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4" cstate="print"/>
          <a:stretch>
            <a:fillRect/>
          </a:stretch>
        </p:blipFill>
        <p:spPr bwMode="auto">
          <a:xfrm>
            <a:off x="4860032" y="2204864"/>
            <a:ext cx="3657600" cy="27461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360</TotalTime>
  <Words>264</Words>
  <Application>Microsoft Office PowerPoint</Application>
  <PresentationFormat>Pokaz na ekranie (4:3)</PresentationFormat>
  <Paragraphs>75</Paragraphs>
  <Slides>19</Slides>
  <Notes>19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19</vt:i4>
      </vt:variant>
    </vt:vector>
  </HeadingPairs>
  <TitlesOfParts>
    <vt:vector size="20" baseType="lpstr">
      <vt:lpstr>Motyw pakietu Office</vt:lpstr>
      <vt:lpstr>  WSPÓŁPRACA ZAGRANICZNA SZKOŁY PODSTAWOWEJ IM. KAWALERÓW ORDERU UŚMIECHU W STOŁECZNEJ                                     W LATACH 2011 – 2015 </vt:lpstr>
      <vt:lpstr>DREZNO 2012</vt:lpstr>
      <vt:lpstr>17-20 V 2012 SŁOWACJA  (ZVOLEN) KONFERENCJA  DLA NAUCZYCIELI</vt:lpstr>
      <vt:lpstr>VI 2012                                                       WIZYTA CHODZIARZY Z ANGLII</vt:lpstr>
      <vt:lpstr>09 – 12 V 2013 WŁOCHY KONFERENCJA DLA NAUCZYCIELI </vt:lpstr>
      <vt:lpstr>MALTA 2013 PROJEKT „SZKOŁA W SPOŁECZNOŚCI, SPOŁECZNOŚĆ W SZKOLE”</vt:lpstr>
      <vt:lpstr>LOCKNITZ 2013</vt:lpstr>
      <vt:lpstr>GOŚCIE Z HOLANDII STYCZEŃ 2014</vt:lpstr>
      <vt:lpstr>MŁODZIEŻ Z MALTY I WĘGIER KWIECIEŃ 2014</vt:lpstr>
      <vt:lpstr>MIĘDZYNARODOWA KONFERENCJA                 NA ŁOTWIE, 2014</vt:lpstr>
      <vt:lpstr>NAUCZYCIELE Z MALTY MAJ 2014</vt:lpstr>
      <vt:lpstr>WYJAZD DO HOLANDII WRZESIEŃ 2014</vt:lpstr>
      <vt:lpstr>GOŚĆ Z ANGLII</vt:lpstr>
      <vt:lpstr>WARSZTATY MIĘDZYNARODOWE</vt:lpstr>
      <vt:lpstr>SPOTKANIE EDUKACYJNE W TURCJI IV 2015</vt:lpstr>
      <vt:lpstr>MIĘDZYNARODOWA KONFERENCJA           W RUMUNII, IV 2015</vt:lpstr>
      <vt:lpstr>METAPHORA GAME</vt:lpstr>
      <vt:lpstr>GOŚCIE Z HOLANDII</vt:lpstr>
      <vt:lpstr>KONFERENCJA „PLATFORMA INTERNETOWA                                                                                WŁĄCZAJĄCA WYCHOWANIE ZDROWOTNE  W NAUCZANIE INNYCH PRZEDMIOTÓW”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WSPÓŁPRACA ZAGRANICZNA SZKOŁY PODSTAWOWEJ IM. KAWALERÓW ORDERU UŚMIECHU W STOŁECZNEJ  W LATACH 2011 - 2015</dc:title>
  <dc:creator>Anna</dc:creator>
  <cp:lastModifiedBy>Anna</cp:lastModifiedBy>
  <cp:revision>31</cp:revision>
  <dcterms:created xsi:type="dcterms:W3CDTF">2015-05-07T12:55:11Z</dcterms:created>
  <dcterms:modified xsi:type="dcterms:W3CDTF">2015-06-14T09:38:08Z</dcterms:modified>
</cp:coreProperties>
</file>